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3" r:id="rId6"/>
    <p:sldId id="264" r:id="rId7"/>
    <p:sldId id="265" r:id="rId8"/>
    <p:sldId id="266" r:id="rId9"/>
    <p:sldId id="267" r:id="rId10"/>
    <p:sldId id="268" r:id="rId11"/>
    <p:sldId id="269" r:id="rId12"/>
    <p:sldId id="270" r:id="rId13"/>
    <p:sldId id="261" r:id="rId14"/>
    <p:sldId id="262"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4660"/>
  </p:normalViewPr>
  <p:slideViewPr>
    <p:cSldViewPr snapToGrid="0">
      <p:cViewPr varScale="1">
        <p:scale>
          <a:sx n="94" d="100"/>
          <a:sy n="94" d="100"/>
        </p:scale>
        <p:origin x="10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lackpage.blogspot.com/2010/" TargetMode="External"/><Relationship Id="rId5" Type="http://schemas.openxmlformats.org/officeDocument/2006/relationships/image" Target="../media/image3.jpg"/><Relationship Id="rId4" Type="http://schemas.openxmlformats.org/officeDocument/2006/relationships/hyperlink" Target="https://mronline.org/2018/05/22/karl-marx-the-social-science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ersian_leopard" TargetMode="External"/><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ndian_jackal" TargetMode="External"/><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asih.org/resources/image-bank/rat-snake" TargetMode="External"/><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ile:Telangana_State_English_Map.svg"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ki/File:(Pterocarpus_santalinus)_red_sandalwood_tree_at_IG_Zoo_Park_in_Visakhapatnam_03.jpg" TargetMode="External"/><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s://commons.wikimedia.org/wiki/File:Teak-tree-plantation.jpg" TargetMode="External"/><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ahogany" TargetMode="External"/><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onnectedness.blogspot.com/2005/10/mapping-new-worlds-for-competitive.html"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tionary.org/wiki/sloth_bear" TargetMode="External"/><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hyperlink" Target="https://commons.wikimedia.org/wiki/File:The_Indian_giant_squirrel.jpg" TargetMode="External"/><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s://www.pexels.com/photo/close-up-photography-of-hyena-674053/" TargetMode="Externa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hyperlink" Target="https://www.picpedia.org/post-it-note/t/thank-you.html"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Haryana_locator_map.svg"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ucalyptus_mannifera" TargetMode="External"/><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hyperlink" Target="https://en.wikipedia.org/wiki/Black_Guard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Dalbergia_sissoo.jpg" TargetMode="External"/><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arunachalaland.blogspot.com/2013/01/acacia-arabica-nilotica.html" TargetMode="External"/><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hyperlink" Target="https://en.wikipedia.org/wiki/Black_Standard"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0" y="5054585"/>
            <a:ext cx="12192000" cy="1803414"/>
          </a:xfrm>
        </p:spPr>
        <p:txBody>
          <a:bodyPr>
            <a:normAutofit/>
          </a:bodyPr>
          <a:lstStyle/>
          <a:p>
            <a:endParaRPr lang="en-US" sz="7200" dirty="0">
              <a:latin typeface="Algerian" panose="04020705040A02060702" pitchFamily="82"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4776186"/>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8A7733E3-102F-4AE6-A056-80EC50D50BA6}"/>
              </a:ext>
            </a:extLst>
          </p:cNvPr>
          <p:cNvSpPr>
            <a:spLocks noGrp="1"/>
          </p:cNvSpPr>
          <p:nvPr>
            <p:ph type="subTitle" idx="1"/>
          </p:nvPr>
        </p:nvSpPr>
        <p:spPr>
          <a:xfrm flipH="1">
            <a:off x="12845988" y="6812281"/>
            <a:ext cx="53266" cy="45719"/>
          </a:xfrm>
        </p:spPr>
        <p:txBody>
          <a:bodyPr>
            <a:normAutofit fontScale="25000" lnSpcReduction="20000"/>
          </a:bodyPr>
          <a:lstStyle/>
          <a:p>
            <a:endParaRPr lang="en-US" dirty="0"/>
          </a:p>
        </p:txBody>
      </p:sp>
      <p:pic>
        <p:nvPicPr>
          <p:cNvPr id="8" name="Picture 7">
            <a:extLst>
              <a:ext uri="{FF2B5EF4-FFF2-40B4-BE49-F238E27FC236}">
                <a16:creationId xmlns:a16="http://schemas.microsoft.com/office/drawing/2014/main" id="{685828FB-52DA-44BB-98F8-9A23FC702A1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
            <a:ext cx="12192000" cy="4776186"/>
          </a:xfrm>
          <a:prstGeom prst="rect">
            <a:avLst/>
          </a:prstGeom>
        </p:spPr>
      </p:pic>
      <p:pic>
        <p:nvPicPr>
          <p:cNvPr id="11" name="Picture 10">
            <a:extLst>
              <a:ext uri="{FF2B5EF4-FFF2-40B4-BE49-F238E27FC236}">
                <a16:creationId xmlns:a16="http://schemas.microsoft.com/office/drawing/2014/main" id="{ED24D378-B7C7-41B8-ACAB-1B45E2FF1CA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5054584"/>
            <a:ext cx="12192000" cy="1803415"/>
          </a:xfrm>
          <a:prstGeom prst="rect">
            <a:avLst/>
          </a:prstGeom>
        </p:spPr>
      </p:pic>
      <p:sp>
        <p:nvSpPr>
          <p:cNvPr id="13" name="TextBox 12">
            <a:extLst>
              <a:ext uri="{FF2B5EF4-FFF2-40B4-BE49-F238E27FC236}">
                <a16:creationId xmlns:a16="http://schemas.microsoft.com/office/drawing/2014/main" id="{21803834-C051-4D9C-86FD-A4DF1DD04F0C}"/>
              </a:ext>
            </a:extLst>
          </p:cNvPr>
          <p:cNvSpPr txBox="1"/>
          <p:nvPr/>
        </p:nvSpPr>
        <p:spPr>
          <a:xfrm flipH="1">
            <a:off x="204184" y="5539666"/>
            <a:ext cx="11860566" cy="1107996"/>
          </a:xfrm>
          <a:prstGeom prst="rect">
            <a:avLst/>
          </a:prstGeom>
          <a:noFill/>
        </p:spPr>
        <p:txBody>
          <a:bodyPr wrap="square" rtlCol="0">
            <a:spAutoFit/>
          </a:bodyPr>
          <a:lstStyle/>
          <a:p>
            <a:r>
              <a:rPr lang="en-US" sz="6600" dirty="0">
                <a:solidFill>
                  <a:schemeClr val="bg1"/>
                </a:solidFill>
                <a:latin typeface="Algerian" panose="04020705040A02060702" pitchFamily="82" charset="0"/>
              </a:rPr>
              <a:t>Art integrated activity…</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CF1F5-CF2C-4CAB-B5F2-7A842D1528F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059680"/>
          </a:xfrm>
          <a:prstGeom prst="rect">
            <a:avLst/>
          </a:prstGeom>
        </p:spPr>
      </p:pic>
      <p:pic>
        <p:nvPicPr>
          <p:cNvPr id="6" name="Picture 5">
            <a:extLst>
              <a:ext uri="{FF2B5EF4-FFF2-40B4-BE49-F238E27FC236}">
                <a16:creationId xmlns:a16="http://schemas.microsoft.com/office/drawing/2014/main" id="{E4A61132-CD69-432A-A329-C7A5D7ECE8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059680"/>
            <a:ext cx="12192000" cy="1798320"/>
          </a:xfrm>
          <a:prstGeom prst="rect">
            <a:avLst/>
          </a:prstGeom>
        </p:spPr>
      </p:pic>
      <p:sp>
        <p:nvSpPr>
          <p:cNvPr id="9" name="TextBox 8">
            <a:extLst>
              <a:ext uri="{FF2B5EF4-FFF2-40B4-BE49-F238E27FC236}">
                <a16:creationId xmlns:a16="http://schemas.microsoft.com/office/drawing/2014/main" id="{B98F5EC9-51A2-4A45-ADA2-2829FDFD51B3}"/>
              </a:ext>
            </a:extLst>
          </p:cNvPr>
          <p:cNvSpPr txBox="1"/>
          <p:nvPr/>
        </p:nvSpPr>
        <p:spPr>
          <a:xfrm>
            <a:off x="1950720" y="5532119"/>
            <a:ext cx="490728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Leopard…</a:t>
            </a:r>
          </a:p>
        </p:txBody>
      </p:sp>
    </p:spTree>
    <p:extLst>
      <p:ext uri="{BB962C8B-B14F-4D97-AF65-F5344CB8AC3E}">
        <p14:creationId xmlns:p14="http://schemas.microsoft.com/office/powerpoint/2010/main" val="398557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104CD-7C79-4D7E-BD19-422F2C1B0B5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5344160"/>
          </a:xfrm>
          <a:prstGeom prst="rect">
            <a:avLst/>
          </a:prstGeom>
        </p:spPr>
      </p:pic>
      <p:pic>
        <p:nvPicPr>
          <p:cNvPr id="6" name="Picture 5">
            <a:extLst>
              <a:ext uri="{FF2B5EF4-FFF2-40B4-BE49-F238E27FC236}">
                <a16:creationId xmlns:a16="http://schemas.microsoft.com/office/drawing/2014/main" id="{FD902C4F-3339-4733-92AF-52B4AF45108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 y="5344160"/>
            <a:ext cx="12191998" cy="1513840"/>
          </a:xfrm>
          <a:prstGeom prst="rect">
            <a:avLst/>
          </a:prstGeom>
        </p:spPr>
      </p:pic>
      <p:sp>
        <p:nvSpPr>
          <p:cNvPr id="8" name="TextBox 7">
            <a:extLst>
              <a:ext uri="{FF2B5EF4-FFF2-40B4-BE49-F238E27FC236}">
                <a16:creationId xmlns:a16="http://schemas.microsoft.com/office/drawing/2014/main" id="{599CE1F5-1931-4366-A891-9227DE27B823}"/>
              </a:ext>
            </a:extLst>
          </p:cNvPr>
          <p:cNvSpPr txBox="1"/>
          <p:nvPr/>
        </p:nvSpPr>
        <p:spPr>
          <a:xfrm>
            <a:off x="2418080" y="5685581"/>
            <a:ext cx="603504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Jackal…</a:t>
            </a:r>
          </a:p>
        </p:txBody>
      </p:sp>
    </p:spTree>
    <p:extLst>
      <p:ext uri="{BB962C8B-B14F-4D97-AF65-F5344CB8AC3E}">
        <p14:creationId xmlns:p14="http://schemas.microsoft.com/office/powerpoint/2010/main" val="3625912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96735-7554-4CD1-891F-92D982753FC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140960"/>
          </a:xfrm>
          <a:prstGeom prst="rect">
            <a:avLst/>
          </a:prstGeom>
        </p:spPr>
      </p:pic>
      <p:pic>
        <p:nvPicPr>
          <p:cNvPr id="6" name="Picture 5">
            <a:extLst>
              <a:ext uri="{FF2B5EF4-FFF2-40B4-BE49-F238E27FC236}">
                <a16:creationId xmlns:a16="http://schemas.microsoft.com/office/drawing/2014/main" id="{C89FF1AC-E260-44A6-B502-AB03CAFEE2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140960"/>
            <a:ext cx="12192000" cy="1717040"/>
          </a:xfrm>
          <a:prstGeom prst="rect">
            <a:avLst/>
          </a:prstGeom>
        </p:spPr>
      </p:pic>
      <p:sp>
        <p:nvSpPr>
          <p:cNvPr id="8" name="TextBox 7">
            <a:extLst>
              <a:ext uri="{FF2B5EF4-FFF2-40B4-BE49-F238E27FC236}">
                <a16:creationId xmlns:a16="http://schemas.microsoft.com/office/drawing/2014/main" id="{DFB0F107-60EF-48D1-8348-411E87916031}"/>
              </a:ext>
            </a:extLst>
          </p:cNvPr>
          <p:cNvSpPr txBox="1"/>
          <p:nvPr/>
        </p:nvSpPr>
        <p:spPr>
          <a:xfrm>
            <a:off x="1696720" y="5445760"/>
            <a:ext cx="413512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Snake…</a:t>
            </a:r>
          </a:p>
        </p:txBody>
      </p:sp>
    </p:spTree>
    <p:extLst>
      <p:ext uri="{BB962C8B-B14F-4D97-AF65-F5344CB8AC3E}">
        <p14:creationId xmlns:p14="http://schemas.microsoft.com/office/powerpoint/2010/main" val="322247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19CAA-C673-45CC-A8F7-B581287D24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1021"/>
            <a:ext cx="12192000" cy="6858000"/>
          </a:xfrm>
          <a:prstGeom prst="rect">
            <a:avLst/>
          </a:prstGeom>
        </p:spPr>
      </p:pic>
    </p:spTree>
    <p:extLst>
      <p:ext uri="{BB962C8B-B14F-4D97-AF65-F5344CB8AC3E}">
        <p14:creationId xmlns:p14="http://schemas.microsoft.com/office/powerpoint/2010/main" val="120735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76CAE6-C48B-42FC-9A25-A4F1AFF7E354}"/>
              </a:ext>
            </a:extLst>
          </p:cNvPr>
          <p:cNvSpPr txBox="1"/>
          <p:nvPr/>
        </p:nvSpPr>
        <p:spPr>
          <a:xfrm flipH="1">
            <a:off x="1235323" y="2237175"/>
            <a:ext cx="9923907" cy="3785652"/>
          </a:xfrm>
          <a:prstGeom prst="rect">
            <a:avLst/>
          </a:prstGeom>
          <a:noFill/>
        </p:spPr>
        <p:txBody>
          <a:bodyPr wrap="square" rtlCol="0">
            <a:spAutoFit/>
          </a:bodyPr>
          <a:lstStyle/>
          <a:p>
            <a:r>
              <a:rPr lang="en-US" sz="2400" b="0" i="0" dirty="0">
                <a:effectLst/>
                <a:latin typeface="Aparajita" panose="02020603050405020304" pitchFamily="18" charset="0"/>
                <a:cs typeface="Aparajita" panose="02020603050405020304" pitchFamily="18" charset="0"/>
              </a:rPr>
              <a:t>Telangana is a </a:t>
            </a:r>
            <a:r>
              <a:rPr lang="en-US" sz="2400" dirty="0">
                <a:latin typeface="Aparajita" panose="02020603050405020304" pitchFamily="18" charset="0"/>
                <a:cs typeface="Aparajita" panose="02020603050405020304" pitchFamily="18" charset="0"/>
              </a:rPr>
              <a:t>state</a:t>
            </a:r>
            <a:r>
              <a:rPr lang="en-US" sz="2400" b="0" i="0" dirty="0">
                <a:effectLst/>
                <a:latin typeface="Aparajita" panose="02020603050405020304" pitchFamily="18" charset="0"/>
                <a:cs typeface="Aparajita" panose="02020603050405020304" pitchFamily="18" charset="0"/>
              </a:rPr>
              <a:t> in </a:t>
            </a:r>
            <a:r>
              <a:rPr lang="en-US" sz="2400" dirty="0">
                <a:latin typeface="Aparajita" panose="02020603050405020304" pitchFamily="18" charset="0"/>
                <a:cs typeface="Aparajita" panose="02020603050405020304" pitchFamily="18" charset="0"/>
              </a:rPr>
              <a:t>Southern India</a:t>
            </a:r>
            <a:r>
              <a:rPr lang="en-US" sz="2400" b="0" i="0" dirty="0">
                <a:effectLst/>
                <a:latin typeface="Aparajita" panose="02020603050405020304" pitchFamily="18" charset="0"/>
                <a:cs typeface="Aparajita" panose="02020603050405020304" pitchFamily="18" charset="0"/>
              </a:rPr>
              <a:t> situated on the south-central stretch of the </a:t>
            </a:r>
            <a:r>
              <a:rPr lang="en-US" sz="2400" dirty="0">
                <a:latin typeface="Aparajita" panose="02020603050405020304" pitchFamily="18" charset="0"/>
                <a:cs typeface="Aparajita" panose="02020603050405020304" pitchFamily="18" charset="0"/>
              </a:rPr>
              <a:t>Indian peninsula</a:t>
            </a:r>
            <a:r>
              <a:rPr lang="en-US" sz="2400" b="0" i="0" dirty="0">
                <a:effectLst/>
                <a:latin typeface="Aparajita" panose="02020603050405020304" pitchFamily="18" charset="0"/>
                <a:cs typeface="Aparajita" panose="02020603050405020304" pitchFamily="18" charset="0"/>
              </a:rPr>
              <a:t> on the high </a:t>
            </a:r>
            <a:r>
              <a:rPr lang="en-US" sz="2400" dirty="0">
                <a:latin typeface="Aparajita" panose="02020603050405020304" pitchFamily="18" charset="0"/>
                <a:cs typeface="Aparajita" panose="02020603050405020304" pitchFamily="18" charset="0"/>
              </a:rPr>
              <a:t>Deccan Plateau</a:t>
            </a:r>
            <a:r>
              <a:rPr lang="en-US" sz="2400" b="0" i="0" dirty="0">
                <a:effectLst/>
                <a:latin typeface="Aparajita" panose="02020603050405020304" pitchFamily="18" charset="0"/>
                <a:cs typeface="Aparajita" panose="02020603050405020304" pitchFamily="18" charset="0"/>
              </a:rPr>
              <a:t>. It is the </a:t>
            </a:r>
            <a:r>
              <a:rPr lang="en-US" sz="2400" dirty="0">
                <a:latin typeface="Aparajita" panose="02020603050405020304" pitchFamily="18" charset="0"/>
                <a:cs typeface="Aparajita" panose="02020603050405020304" pitchFamily="18" charset="0"/>
              </a:rPr>
              <a:t>eleventh-largest state</a:t>
            </a:r>
            <a:r>
              <a:rPr lang="en-US" sz="2400" b="0" i="0" dirty="0">
                <a:effectLst/>
                <a:latin typeface="Aparajita" panose="02020603050405020304" pitchFamily="18" charset="0"/>
                <a:cs typeface="Aparajita" panose="02020603050405020304" pitchFamily="18" charset="0"/>
              </a:rPr>
              <a:t> and the </a:t>
            </a:r>
            <a:r>
              <a:rPr lang="en-US" sz="2400" dirty="0">
                <a:latin typeface="Aparajita" panose="02020603050405020304" pitchFamily="18" charset="0"/>
                <a:cs typeface="Aparajita" panose="02020603050405020304" pitchFamily="18" charset="0"/>
              </a:rPr>
              <a:t>twelfth-most populated state in India</a:t>
            </a:r>
            <a:r>
              <a:rPr lang="en-US" sz="2400" b="0" i="0" dirty="0">
                <a:effectLst/>
                <a:latin typeface="Aparajita" panose="02020603050405020304" pitchFamily="18" charset="0"/>
                <a:cs typeface="Aparajita" panose="02020603050405020304" pitchFamily="18" charset="0"/>
              </a:rPr>
              <a:t> with a geographical area of 112,077 km</a:t>
            </a:r>
            <a:r>
              <a:rPr lang="en-US" sz="2400" b="0" i="0" baseline="30000" dirty="0">
                <a:effectLst/>
                <a:latin typeface="Aparajita" panose="02020603050405020304" pitchFamily="18" charset="0"/>
                <a:cs typeface="Aparajita" panose="02020603050405020304" pitchFamily="18" charset="0"/>
              </a:rPr>
              <a:t>2</a:t>
            </a:r>
            <a:r>
              <a:rPr lang="en-US" sz="2400" b="0" i="0" dirty="0">
                <a:effectLst/>
                <a:latin typeface="Aparajita" panose="02020603050405020304" pitchFamily="18" charset="0"/>
                <a:cs typeface="Aparajita" panose="02020603050405020304" pitchFamily="18" charset="0"/>
              </a:rPr>
              <a:t> (43,273 sq mi) and 35,193,978 residents as per </a:t>
            </a:r>
            <a:r>
              <a:rPr lang="en-US" sz="2400" dirty="0">
                <a:latin typeface="Aparajita" panose="02020603050405020304" pitchFamily="18" charset="0"/>
                <a:cs typeface="Aparajita" panose="02020603050405020304" pitchFamily="18" charset="0"/>
              </a:rPr>
              <a:t>2011 census</a:t>
            </a:r>
            <a:r>
              <a:rPr lang="en-US" sz="2400" b="0" i="0" dirty="0">
                <a:effectLst/>
                <a:latin typeface="Aparajita" panose="02020603050405020304" pitchFamily="18" charset="0"/>
                <a:cs typeface="Aparajita" panose="02020603050405020304" pitchFamily="18" charset="0"/>
              </a:rPr>
              <a:t>. On 2 June 2014, the area was separated from the northwestern part of </a:t>
            </a:r>
            <a:r>
              <a:rPr lang="en-US" sz="2400" dirty="0">
                <a:latin typeface="Aparajita" panose="02020603050405020304" pitchFamily="18" charset="0"/>
                <a:cs typeface="Aparajita" panose="02020603050405020304" pitchFamily="18" charset="0"/>
              </a:rPr>
              <a:t>Andhra Pradesh</a:t>
            </a:r>
            <a:r>
              <a:rPr lang="en-US" sz="2400" b="0" i="0" dirty="0">
                <a:effectLst/>
                <a:latin typeface="Aparajita" panose="02020603050405020304" pitchFamily="18" charset="0"/>
                <a:cs typeface="Aparajita" panose="02020603050405020304" pitchFamily="18" charset="0"/>
              </a:rPr>
              <a:t> as the newly formed </a:t>
            </a:r>
            <a:r>
              <a:rPr lang="en-US" sz="2400" dirty="0">
                <a:latin typeface="Aparajita" panose="02020603050405020304" pitchFamily="18" charset="0"/>
                <a:cs typeface="Aparajita" panose="02020603050405020304" pitchFamily="18" charset="0"/>
              </a:rPr>
              <a:t>state</a:t>
            </a:r>
            <a:r>
              <a:rPr lang="en-US" sz="2400" b="0" i="0" dirty="0">
                <a:effectLst/>
                <a:latin typeface="Aparajita" panose="02020603050405020304" pitchFamily="18" charset="0"/>
                <a:cs typeface="Aparajita" panose="02020603050405020304" pitchFamily="18" charset="0"/>
              </a:rPr>
              <a:t> with </a:t>
            </a:r>
            <a:r>
              <a:rPr lang="en-US" sz="2400" dirty="0">
                <a:latin typeface="Aparajita" panose="02020603050405020304" pitchFamily="18" charset="0"/>
                <a:cs typeface="Aparajita" panose="02020603050405020304" pitchFamily="18" charset="0"/>
              </a:rPr>
              <a:t>Hyderabad</a:t>
            </a:r>
            <a:r>
              <a:rPr lang="en-US" sz="2400" b="0" i="0" dirty="0">
                <a:effectLst/>
                <a:latin typeface="Aparajita" panose="02020603050405020304" pitchFamily="18" charset="0"/>
                <a:cs typeface="Aparajita" panose="02020603050405020304" pitchFamily="18" charset="0"/>
              </a:rPr>
              <a:t> as its capital. Its other major cities include </a:t>
            </a:r>
            <a:r>
              <a:rPr lang="en-US" sz="2400" dirty="0">
                <a:latin typeface="Aparajita" panose="02020603050405020304" pitchFamily="18" charset="0"/>
                <a:cs typeface="Aparajita" panose="02020603050405020304" pitchFamily="18" charset="0"/>
              </a:rPr>
              <a:t>Warangal</a:t>
            </a:r>
            <a:r>
              <a:rPr lang="en-US" sz="2400" b="0" i="0" dirty="0">
                <a:effectLst/>
                <a:latin typeface="Aparajita" panose="02020603050405020304" pitchFamily="18" charset="0"/>
                <a:cs typeface="Aparajita" panose="02020603050405020304" pitchFamily="18" charset="0"/>
              </a:rPr>
              <a:t>, </a:t>
            </a:r>
            <a:r>
              <a:rPr lang="en-US" sz="2400" dirty="0">
                <a:latin typeface="Aparajita" panose="02020603050405020304" pitchFamily="18" charset="0"/>
                <a:cs typeface="Aparajita" panose="02020603050405020304" pitchFamily="18" charset="0"/>
              </a:rPr>
              <a:t>Nizamabad</a:t>
            </a:r>
            <a:r>
              <a:rPr lang="en-US" sz="2400" b="0" i="0" dirty="0">
                <a:effectLst/>
                <a:latin typeface="Aparajita" panose="02020603050405020304" pitchFamily="18" charset="0"/>
                <a:cs typeface="Aparajita" panose="02020603050405020304" pitchFamily="18" charset="0"/>
              </a:rPr>
              <a:t>, </a:t>
            </a:r>
            <a:r>
              <a:rPr lang="en-US" sz="2400" dirty="0">
                <a:latin typeface="Aparajita" panose="02020603050405020304" pitchFamily="18" charset="0"/>
                <a:cs typeface="Aparajita" panose="02020603050405020304" pitchFamily="18" charset="0"/>
              </a:rPr>
              <a:t>Khammam</a:t>
            </a:r>
            <a:r>
              <a:rPr lang="en-US" sz="2400" b="0" i="0" dirty="0">
                <a:effectLst/>
                <a:latin typeface="Aparajita" panose="02020603050405020304" pitchFamily="18" charset="0"/>
                <a:cs typeface="Aparajita" panose="02020603050405020304" pitchFamily="18" charset="0"/>
              </a:rPr>
              <a:t>, </a:t>
            </a:r>
            <a:r>
              <a:rPr lang="en-US" sz="2400" dirty="0">
                <a:latin typeface="Aparajita" panose="02020603050405020304" pitchFamily="18" charset="0"/>
                <a:cs typeface="Aparajita" panose="02020603050405020304" pitchFamily="18" charset="0"/>
              </a:rPr>
              <a:t>Karimnagar</a:t>
            </a:r>
            <a:r>
              <a:rPr lang="en-US" sz="2400" b="0" i="0" dirty="0">
                <a:effectLst/>
                <a:latin typeface="Aparajita" panose="02020603050405020304" pitchFamily="18" charset="0"/>
                <a:cs typeface="Aparajita" panose="02020603050405020304" pitchFamily="18" charset="0"/>
              </a:rPr>
              <a:t> and </a:t>
            </a:r>
            <a:r>
              <a:rPr lang="en-US" sz="2400" dirty="0" err="1">
                <a:latin typeface="Aparajita" panose="02020603050405020304" pitchFamily="18" charset="0"/>
                <a:cs typeface="Aparajita" panose="02020603050405020304" pitchFamily="18" charset="0"/>
              </a:rPr>
              <a:t>Ramagundam</a:t>
            </a:r>
            <a:r>
              <a:rPr lang="en-US" sz="2400" b="0" i="0" dirty="0">
                <a:effectLst/>
                <a:latin typeface="Aparajita" panose="02020603050405020304" pitchFamily="18" charset="0"/>
                <a:cs typeface="Aparajita" panose="02020603050405020304" pitchFamily="18" charset="0"/>
              </a:rPr>
              <a:t>. Telangana is bordered by the states of </a:t>
            </a:r>
            <a:r>
              <a:rPr lang="en-US" sz="2400" dirty="0">
                <a:latin typeface="Aparajita" panose="02020603050405020304" pitchFamily="18" charset="0"/>
                <a:cs typeface="Aparajita" panose="02020603050405020304" pitchFamily="18" charset="0"/>
              </a:rPr>
              <a:t>Maharashtra</a:t>
            </a:r>
            <a:r>
              <a:rPr lang="en-US" sz="2400" b="0" i="0" dirty="0">
                <a:effectLst/>
                <a:latin typeface="Aparajita" panose="02020603050405020304" pitchFamily="18" charset="0"/>
                <a:cs typeface="Aparajita" panose="02020603050405020304" pitchFamily="18" charset="0"/>
              </a:rPr>
              <a:t> to the north, </a:t>
            </a:r>
            <a:r>
              <a:rPr lang="en-US" sz="2400" dirty="0">
                <a:latin typeface="Aparajita" panose="02020603050405020304" pitchFamily="18" charset="0"/>
                <a:cs typeface="Aparajita" panose="02020603050405020304" pitchFamily="18" charset="0"/>
              </a:rPr>
              <a:t>Chhattisgarh</a:t>
            </a:r>
            <a:r>
              <a:rPr lang="en-US" sz="2400" b="0" i="0" dirty="0">
                <a:effectLst/>
                <a:latin typeface="Aparajita" panose="02020603050405020304" pitchFamily="18" charset="0"/>
                <a:cs typeface="Aparajita" panose="02020603050405020304" pitchFamily="18" charset="0"/>
              </a:rPr>
              <a:t> to the east, </a:t>
            </a:r>
            <a:r>
              <a:rPr lang="en-US" sz="2400" dirty="0">
                <a:latin typeface="Aparajita" panose="02020603050405020304" pitchFamily="18" charset="0"/>
                <a:cs typeface="Aparajita" panose="02020603050405020304" pitchFamily="18" charset="0"/>
              </a:rPr>
              <a:t>Karnataka</a:t>
            </a:r>
            <a:r>
              <a:rPr lang="en-US" sz="2400" b="0" i="0" dirty="0">
                <a:effectLst/>
                <a:latin typeface="Aparajita" panose="02020603050405020304" pitchFamily="18" charset="0"/>
                <a:cs typeface="Aparajita" panose="02020603050405020304" pitchFamily="18" charset="0"/>
              </a:rPr>
              <a:t> to the west, and </a:t>
            </a:r>
            <a:r>
              <a:rPr lang="en-US" sz="2400" dirty="0">
                <a:latin typeface="Aparajita" panose="02020603050405020304" pitchFamily="18" charset="0"/>
                <a:cs typeface="Aparajita" panose="02020603050405020304" pitchFamily="18" charset="0"/>
              </a:rPr>
              <a:t>Andhra Pradesh</a:t>
            </a:r>
            <a:r>
              <a:rPr lang="en-US" sz="2400" b="0" i="0" dirty="0">
                <a:effectLst/>
                <a:latin typeface="Aparajita" panose="02020603050405020304" pitchFamily="18" charset="0"/>
                <a:cs typeface="Aparajita" panose="02020603050405020304" pitchFamily="18" charset="0"/>
              </a:rPr>
              <a:t> to the east and south. The terrain of Telangana region consists mostly of hills, mountain ranges, and thick dense forests covering an area of 27,292 km</a:t>
            </a:r>
            <a:r>
              <a:rPr lang="en-US" sz="2400" b="0" i="0" baseline="30000" dirty="0">
                <a:effectLst/>
                <a:latin typeface="Aparajita" panose="02020603050405020304" pitchFamily="18" charset="0"/>
                <a:cs typeface="Aparajita" panose="02020603050405020304" pitchFamily="18" charset="0"/>
              </a:rPr>
              <a:t>2</a:t>
            </a:r>
            <a:r>
              <a:rPr lang="en-US" sz="2400" b="0" i="0" dirty="0">
                <a:effectLst/>
                <a:latin typeface="Aparajita" panose="02020603050405020304" pitchFamily="18" charset="0"/>
                <a:cs typeface="Aparajita" panose="02020603050405020304" pitchFamily="18" charset="0"/>
              </a:rPr>
              <a:t> (10,538 sq mi). As of 2019, the state of Telangana is divided into 33 districts</a:t>
            </a:r>
            <a:r>
              <a:rPr lang="en-US" b="0" i="0" dirty="0">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E85A8AD1-6D49-48D3-AEA9-80B34732E66F}"/>
              </a:ext>
            </a:extLst>
          </p:cNvPr>
          <p:cNvSpPr txBox="1"/>
          <p:nvPr/>
        </p:nvSpPr>
        <p:spPr>
          <a:xfrm>
            <a:off x="390616" y="835173"/>
            <a:ext cx="12014448" cy="646331"/>
          </a:xfrm>
          <a:prstGeom prst="rect">
            <a:avLst/>
          </a:prstGeom>
          <a:noFill/>
        </p:spPr>
        <p:txBody>
          <a:bodyPr wrap="square" rtlCol="0">
            <a:spAutoFit/>
          </a:bodyPr>
          <a:lstStyle/>
          <a:p>
            <a:r>
              <a:rPr lang="en-US" sz="3600" dirty="0">
                <a:latin typeface="Algerian" panose="04020705040A02060702" pitchFamily="82" charset="0"/>
              </a:rPr>
              <a:t>Telangana – formation and physical features</a:t>
            </a:r>
          </a:p>
        </p:txBody>
      </p:sp>
    </p:spTree>
    <p:extLst>
      <p:ext uri="{BB962C8B-B14F-4D97-AF65-F5344CB8AC3E}">
        <p14:creationId xmlns:p14="http://schemas.microsoft.com/office/powerpoint/2010/main" val="362533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7BF1AB-7C86-4636-A21E-FCC130656420}"/>
              </a:ext>
            </a:extLst>
          </p:cNvPr>
          <p:cNvSpPr txBox="1"/>
          <p:nvPr/>
        </p:nvSpPr>
        <p:spPr>
          <a:xfrm>
            <a:off x="985520" y="2600960"/>
            <a:ext cx="10850880" cy="3693319"/>
          </a:xfrm>
          <a:prstGeom prst="rect">
            <a:avLst/>
          </a:prstGeom>
          <a:noFill/>
        </p:spPr>
        <p:txBody>
          <a:bodyPr wrap="square" rtlCol="0">
            <a:spAutoFit/>
          </a:bodyPr>
          <a:lstStyle/>
          <a:p>
            <a:pPr algn="l">
              <a:buFont typeface="Arial" panose="020B0604020202020204" pitchFamily="34" charset="0"/>
              <a:buChar char="•"/>
            </a:pPr>
            <a:r>
              <a:rPr lang="en-US" sz="3600" b="0" i="0" dirty="0">
                <a:solidFill>
                  <a:srgbClr val="111111"/>
                </a:solidFill>
                <a:effectLst/>
                <a:latin typeface="Aparajita" panose="02020603050405020304" pitchFamily="18" charset="0"/>
                <a:cs typeface="Aparajita" panose="02020603050405020304" pitchFamily="18" charset="0"/>
              </a:rPr>
              <a:t>Telangana has a moist deciduous forest. In these forest trees like sandalwood, rosewood, teakwood, bamboo </a:t>
            </a:r>
            <a:r>
              <a:rPr lang="en-US" sz="3600" dirty="0">
                <a:solidFill>
                  <a:srgbClr val="111111"/>
                </a:solidFill>
                <a:latin typeface="Aparajita" panose="02020603050405020304" pitchFamily="18" charset="0"/>
                <a:cs typeface="Aparajita" panose="02020603050405020304" pitchFamily="18" charset="0"/>
              </a:rPr>
              <a:t>are</a:t>
            </a:r>
            <a:r>
              <a:rPr lang="en-US" sz="3600" b="0" i="0" dirty="0">
                <a:solidFill>
                  <a:srgbClr val="111111"/>
                </a:solidFill>
                <a:effectLst/>
                <a:latin typeface="Aparajita" panose="02020603050405020304" pitchFamily="18" charset="0"/>
                <a:cs typeface="Aparajita" panose="02020603050405020304" pitchFamily="18" charset="0"/>
              </a:rPr>
              <a:t> found...</a:t>
            </a:r>
          </a:p>
          <a:p>
            <a:pPr algn="l">
              <a:buFont typeface="Arial" panose="020B0604020202020204" pitchFamily="34" charset="0"/>
              <a:buChar char="•"/>
            </a:pPr>
            <a:r>
              <a:rPr lang="en-US" sz="3600" b="0" i="0" dirty="0">
                <a:solidFill>
                  <a:srgbClr val="111111"/>
                </a:solidFill>
                <a:effectLst/>
                <a:latin typeface="Aparajita" panose="02020603050405020304" pitchFamily="18" charset="0"/>
                <a:cs typeface="Aparajita" panose="02020603050405020304" pitchFamily="18" charset="0"/>
              </a:rPr>
              <a:t>The plains are also found with trees like mango, neem, and Mahogany…..</a:t>
            </a:r>
          </a:p>
          <a:p>
            <a:pPr algn="l">
              <a:buFont typeface="Arial" panose="020B0604020202020204" pitchFamily="34" charset="0"/>
              <a:buChar char="•"/>
            </a:pPr>
            <a:r>
              <a:rPr lang="en-US" sz="3600" b="0" i="0" dirty="0">
                <a:solidFill>
                  <a:srgbClr val="111111"/>
                </a:solidFill>
                <a:effectLst/>
                <a:latin typeface="Aparajita" panose="02020603050405020304" pitchFamily="18" charset="0"/>
                <a:cs typeface="Aparajita" panose="02020603050405020304" pitchFamily="18" charset="0"/>
              </a:rPr>
              <a:t>The state receives water from the Krishna river basin, making the state rich in vegetable cultivation. </a:t>
            </a:r>
          </a:p>
          <a:p>
            <a:endParaRPr lang="en-US" dirty="0"/>
          </a:p>
        </p:txBody>
      </p:sp>
      <p:sp>
        <p:nvSpPr>
          <p:cNvPr id="3" name="TextBox 2">
            <a:extLst>
              <a:ext uri="{FF2B5EF4-FFF2-40B4-BE49-F238E27FC236}">
                <a16:creationId xmlns:a16="http://schemas.microsoft.com/office/drawing/2014/main" id="{0B3E2E87-2580-4F6C-8D2C-E4CC5589FFAB}"/>
              </a:ext>
            </a:extLst>
          </p:cNvPr>
          <p:cNvSpPr txBox="1"/>
          <p:nvPr/>
        </p:nvSpPr>
        <p:spPr>
          <a:xfrm flipH="1">
            <a:off x="0" y="1005840"/>
            <a:ext cx="12192000" cy="830997"/>
          </a:xfrm>
          <a:prstGeom prst="rect">
            <a:avLst/>
          </a:prstGeom>
          <a:noFill/>
        </p:spPr>
        <p:txBody>
          <a:bodyPr wrap="square" rtlCol="0">
            <a:spAutoFit/>
          </a:bodyPr>
          <a:lstStyle/>
          <a:p>
            <a:r>
              <a:rPr lang="en-US" sz="4800" dirty="0">
                <a:latin typeface="Algerian" panose="04020705040A02060702" pitchFamily="82" charset="0"/>
              </a:rPr>
              <a:t>Natural vegetation of Telangana </a:t>
            </a:r>
          </a:p>
        </p:txBody>
      </p:sp>
    </p:spTree>
    <p:extLst>
      <p:ext uri="{BB962C8B-B14F-4D97-AF65-F5344CB8AC3E}">
        <p14:creationId xmlns:p14="http://schemas.microsoft.com/office/powerpoint/2010/main" val="417590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2489C-040B-4406-9316-C0BDE73CB0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212080"/>
          </a:xfrm>
          <a:prstGeom prst="rect">
            <a:avLst/>
          </a:prstGeom>
        </p:spPr>
      </p:pic>
      <p:pic>
        <p:nvPicPr>
          <p:cNvPr id="6" name="Picture 5">
            <a:extLst>
              <a:ext uri="{FF2B5EF4-FFF2-40B4-BE49-F238E27FC236}">
                <a16:creationId xmlns:a16="http://schemas.microsoft.com/office/drawing/2014/main" id="{AE708505-4A66-4286-AD8A-A12E1E6588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212080"/>
            <a:ext cx="12192000" cy="1645920"/>
          </a:xfrm>
          <a:prstGeom prst="rect">
            <a:avLst/>
          </a:prstGeom>
        </p:spPr>
      </p:pic>
      <p:sp>
        <p:nvSpPr>
          <p:cNvPr id="8" name="TextBox 7">
            <a:extLst>
              <a:ext uri="{FF2B5EF4-FFF2-40B4-BE49-F238E27FC236}">
                <a16:creationId xmlns:a16="http://schemas.microsoft.com/office/drawing/2014/main" id="{3A03777C-8962-4694-A50F-DCCCA2705F87}"/>
              </a:ext>
            </a:extLst>
          </p:cNvPr>
          <p:cNvSpPr txBox="1"/>
          <p:nvPr/>
        </p:nvSpPr>
        <p:spPr>
          <a:xfrm>
            <a:off x="782320" y="5619541"/>
            <a:ext cx="76708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Sandalwood tree…</a:t>
            </a:r>
          </a:p>
        </p:txBody>
      </p:sp>
    </p:spTree>
    <p:extLst>
      <p:ext uri="{BB962C8B-B14F-4D97-AF65-F5344CB8AC3E}">
        <p14:creationId xmlns:p14="http://schemas.microsoft.com/office/powerpoint/2010/main" val="22300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79A1A1-6F99-43C6-8AAE-E38CA3FEF9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344160"/>
          </a:xfrm>
          <a:prstGeom prst="rect">
            <a:avLst/>
          </a:prstGeom>
        </p:spPr>
      </p:pic>
      <p:pic>
        <p:nvPicPr>
          <p:cNvPr id="12" name="Picture 11">
            <a:extLst>
              <a:ext uri="{FF2B5EF4-FFF2-40B4-BE49-F238E27FC236}">
                <a16:creationId xmlns:a16="http://schemas.microsoft.com/office/drawing/2014/main" id="{C2DA7242-BA17-430A-B978-4CD4733FE1C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344160"/>
            <a:ext cx="12192000" cy="1513840"/>
          </a:xfrm>
          <a:prstGeom prst="rect">
            <a:avLst/>
          </a:prstGeom>
        </p:spPr>
      </p:pic>
      <p:sp>
        <p:nvSpPr>
          <p:cNvPr id="14" name="TextBox 13">
            <a:extLst>
              <a:ext uri="{FF2B5EF4-FFF2-40B4-BE49-F238E27FC236}">
                <a16:creationId xmlns:a16="http://schemas.microsoft.com/office/drawing/2014/main" id="{50A61DE2-2695-4460-971E-9A6A14D1E189}"/>
              </a:ext>
            </a:extLst>
          </p:cNvPr>
          <p:cNvSpPr txBox="1"/>
          <p:nvPr/>
        </p:nvSpPr>
        <p:spPr>
          <a:xfrm>
            <a:off x="314960" y="5685581"/>
            <a:ext cx="110236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Teakwood tree…</a:t>
            </a:r>
          </a:p>
        </p:txBody>
      </p:sp>
    </p:spTree>
    <p:extLst>
      <p:ext uri="{BB962C8B-B14F-4D97-AF65-F5344CB8AC3E}">
        <p14:creationId xmlns:p14="http://schemas.microsoft.com/office/powerpoint/2010/main" val="172089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F9AEA-1E83-4356-9311-FEA86781A8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354320"/>
          </a:xfrm>
          <a:prstGeom prst="rect">
            <a:avLst/>
          </a:prstGeom>
        </p:spPr>
      </p:pic>
      <p:pic>
        <p:nvPicPr>
          <p:cNvPr id="6" name="Picture 5">
            <a:extLst>
              <a:ext uri="{FF2B5EF4-FFF2-40B4-BE49-F238E27FC236}">
                <a16:creationId xmlns:a16="http://schemas.microsoft.com/office/drawing/2014/main" id="{25EA99A0-7A3B-455C-BB8D-2C67E1EB255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354320"/>
            <a:ext cx="12192000" cy="1503680"/>
          </a:xfrm>
          <a:prstGeom prst="rect">
            <a:avLst/>
          </a:prstGeom>
        </p:spPr>
      </p:pic>
      <p:sp>
        <p:nvSpPr>
          <p:cNvPr id="8" name="TextBox 7">
            <a:extLst>
              <a:ext uri="{FF2B5EF4-FFF2-40B4-BE49-F238E27FC236}">
                <a16:creationId xmlns:a16="http://schemas.microsoft.com/office/drawing/2014/main" id="{CD78F16D-7C81-430A-983A-0BB45C416050}"/>
              </a:ext>
            </a:extLst>
          </p:cNvPr>
          <p:cNvSpPr txBox="1"/>
          <p:nvPr/>
        </p:nvSpPr>
        <p:spPr>
          <a:xfrm>
            <a:off x="802640" y="5690661"/>
            <a:ext cx="623824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Mahogany….</a:t>
            </a:r>
          </a:p>
        </p:txBody>
      </p:sp>
    </p:spTree>
    <p:extLst>
      <p:ext uri="{BB962C8B-B14F-4D97-AF65-F5344CB8AC3E}">
        <p14:creationId xmlns:p14="http://schemas.microsoft.com/office/powerpoint/2010/main" val="31242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F6C32-04AB-4631-B3DB-68512EF3BFDB}"/>
              </a:ext>
            </a:extLst>
          </p:cNvPr>
          <p:cNvSpPr txBox="1"/>
          <p:nvPr/>
        </p:nvSpPr>
        <p:spPr>
          <a:xfrm>
            <a:off x="904240" y="2560320"/>
            <a:ext cx="9906000" cy="3416320"/>
          </a:xfrm>
          <a:prstGeom prst="rect">
            <a:avLst/>
          </a:prstGeom>
          <a:noFill/>
        </p:spPr>
        <p:txBody>
          <a:bodyPr wrap="square" rtlCol="0">
            <a:spAutoFit/>
          </a:bodyPr>
          <a:lstStyle/>
          <a:p>
            <a:r>
              <a:rPr lang="en-US" sz="3600" b="0" i="0" dirty="0">
                <a:solidFill>
                  <a:srgbClr val="111111"/>
                </a:solidFill>
                <a:effectLst/>
                <a:latin typeface="Aparajita" panose="02020603050405020304" pitchFamily="18" charset="0"/>
                <a:cs typeface="Aparajita" panose="02020603050405020304" pitchFamily="18" charset="0"/>
              </a:rPr>
              <a:t>Telangana State is rich with 108 species of mammals that include Tiger, Leopard, Sloth Bear, Giant Squirrel, Hyena, Fox, Wild Dog, Wild Boar, Indian Bison (Gaur), Spotted Deer, Barking Deer, Black Buck, Four-horned Antelope, Blue Bull, Sambar, Mouse Deer, Honey Badger, Civets , Jungle Cats, Otter, Pangolin, Bats, Tree Shrew, Common Langur , etc.</a:t>
            </a:r>
            <a:endParaRPr lang="en-US" sz="3600" dirty="0">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28C76B10-5DAA-45C4-85C3-C4E515B3C1E5}"/>
              </a:ext>
            </a:extLst>
          </p:cNvPr>
          <p:cNvSpPr txBox="1"/>
          <p:nvPr/>
        </p:nvSpPr>
        <p:spPr>
          <a:xfrm>
            <a:off x="904240" y="955040"/>
            <a:ext cx="8361680" cy="830997"/>
          </a:xfrm>
          <a:prstGeom prst="rect">
            <a:avLst/>
          </a:prstGeom>
          <a:noFill/>
        </p:spPr>
        <p:txBody>
          <a:bodyPr wrap="square" rtlCol="0">
            <a:spAutoFit/>
          </a:bodyPr>
          <a:lstStyle/>
          <a:p>
            <a:r>
              <a:rPr lang="en-US" sz="4800" dirty="0">
                <a:latin typeface="Algerian" panose="04020705040A02060702" pitchFamily="82" charset="0"/>
              </a:rPr>
              <a:t>Wildlife of Telangana…. </a:t>
            </a:r>
          </a:p>
        </p:txBody>
      </p:sp>
    </p:spTree>
    <p:extLst>
      <p:ext uri="{BB962C8B-B14F-4D97-AF65-F5344CB8AC3E}">
        <p14:creationId xmlns:p14="http://schemas.microsoft.com/office/powerpoint/2010/main" val="237374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Your best quote that reflects your approach… “It’s one small step for man, one giant leap for mankind.”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25750" y="5022172"/>
            <a:ext cx="11940466" cy="1766656"/>
          </a:xfrm>
        </p:spPr>
        <p:txBody>
          <a:bodyPr>
            <a:normAutofit lnSpcReduction="10000"/>
          </a:bodyPr>
          <a:lstStyle/>
          <a:p>
            <a:r>
              <a:rPr lang="en-US" sz="2800" dirty="0">
                <a:solidFill>
                  <a:srgbClr val="FFFFFF"/>
                </a:solidFill>
                <a:latin typeface="Bernard MT Condensed" panose="02050806060905020404" pitchFamily="18" charset="0"/>
              </a:rPr>
              <a:t>Name - Tanisha                              Subject – social studies</a:t>
            </a:r>
          </a:p>
          <a:p>
            <a:r>
              <a:rPr lang="en-US" sz="2800" dirty="0">
                <a:solidFill>
                  <a:srgbClr val="FFFFFF"/>
                </a:solidFill>
                <a:latin typeface="Bernard MT Condensed" panose="02050806060905020404" pitchFamily="18" charset="0"/>
              </a:rPr>
              <a:t>Class – 9</a:t>
            </a:r>
            <a:r>
              <a:rPr lang="en-US" sz="2800" baseline="30000" dirty="0">
                <a:solidFill>
                  <a:srgbClr val="FFFFFF"/>
                </a:solidFill>
                <a:latin typeface="Bernard MT Condensed" panose="02050806060905020404" pitchFamily="18" charset="0"/>
              </a:rPr>
              <a:t>th</a:t>
            </a:r>
            <a:r>
              <a:rPr lang="en-US" sz="2800" dirty="0">
                <a:solidFill>
                  <a:srgbClr val="FFFFFF"/>
                </a:solidFill>
                <a:latin typeface="Bernard MT Condensed" panose="02050806060905020404" pitchFamily="18" charset="0"/>
              </a:rPr>
              <a:t> lotus                           subject teacher - </a:t>
            </a:r>
            <a:r>
              <a:rPr lang="en-US" sz="2800" dirty="0" err="1">
                <a:solidFill>
                  <a:srgbClr val="FFFFFF"/>
                </a:solidFill>
                <a:latin typeface="Bernard MT Condensed" panose="02050806060905020404" pitchFamily="18" charset="0"/>
              </a:rPr>
              <a:t>mr.</a:t>
            </a:r>
            <a:r>
              <a:rPr lang="en-US" sz="2800" dirty="0">
                <a:solidFill>
                  <a:srgbClr val="FFFFFF"/>
                </a:solidFill>
                <a:latin typeface="Bernard MT Condensed" panose="02050806060905020404" pitchFamily="18" charset="0"/>
              </a:rPr>
              <a:t> anil </a:t>
            </a:r>
            <a:r>
              <a:rPr lang="en-US" sz="2800" dirty="0" err="1">
                <a:solidFill>
                  <a:srgbClr val="FFFFFF"/>
                </a:solidFill>
                <a:latin typeface="Bernard MT Condensed" panose="02050806060905020404" pitchFamily="18" charset="0"/>
              </a:rPr>
              <a:t>chilana</a:t>
            </a:r>
            <a:endParaRPr lang="en-US" sz="2800" dirty="0">
              <a:solidFill>
                <a:srgbClr val="FFFFFF"/>
              </a:solidFill>
              <a:latin typeface="Bernard MT Condensed" panose="02050806060905020404" pitchFamily="18" charset="0"/>
            </a:endParaRPr>
          </a:p>
          <a:p>
            <a:r>
              <a:rPr lang="en-US" sz="2800" dirty="0">
                <a:solidFill>
                  <a:srgbClr val="FFFFFF"/>
                </a:solidFill>
                <a:latin typeface="Bernard MT Condensed" panose="02050806060905020404" pitchFamily="18" charset="0"/>
              </a:rPr>
              <a:t>Roll no. – 38     (art integrated activity on Haryana and Telangana)</a:t>
            </a:r>
          </a:p>
        </p:txBody>
      </p:sp>
      <p:pic>
        <p:nvPicPr>
          <p:cNvPr id="5" name="Picture 4">
            <a:extLst>
              <a:ext uri="{FF2B5EF4-FFF2-40B4-BE49-F238E27FC236}">
                <a16:creationId xmlns:a16="http://schemas.microsoft.com/office/drawing/2014/main" id="{B357F1DF-BD5C-4527-81FB-37C58444BC1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4953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42A58-188D-4E20-9C18-73A6D60C9A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405120"/>
          </a:xfrm>
          <a:prstGeom prst="rect">
            <a:avLst/>
          </a:prstGeom>
        </p:spPr>
      </p:pic>
      <p:pic>
        <p:nvPicPr>
          <p:cNvPr id="6" name="Picture 5">
            <a:extLst>
              <a:ext uri="{FF2B5EF4-FFF2-40B4-BE49-F238E27FC236}">
                <a16:creationId xmlns:a16="http://schemas.microsoft.com/office/drawing/2014/main" id="{13E5D6DD-E112-485E-9961-6B405C4240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405120"/>
            <a:ext cx="12192000" cy="1452880"/>
          </a:xfrm>
          <a:prstGeom prst="rect">
            <a:avLst/>
          </a:prstGeom>
        </p:spPr>
      </p:pic>
      <p:sp>
        <p:nvSpPr>
          <p:cNvPr id="8" name="TextBox 7">
            <a:extLst>
              <a:ext uri="{FF2B5EF4-FFF2-40B4-BE49-F238E27FC236}">
                <a16:creationId xmlns:a16="http://schemas.microsoft.com/office/drawing/2014/main" id="{6EEB03BC-FD14-4758-927B-3033088C1043}"/>
              </a:ext>
            </a:extLst>
          </p:cNvPr>
          <p:cNvSpPr txBox="1"/>
          <p:nvPr/>
        </p:nvSpPr>
        <p:spPr>
          <a:xfrm>
            <a:off x="386080" y="5716061"/>
            <a:ext cx="615696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Sloth bear…</a:t>
            </a:r>
          </a:p>
        </p:txBody>
      </p:sp>
    </p:spTree>
    <p:extLst>
      <p:ext uri="{BB962C8B-B14F-4D97-AF65-F5344CB8AC3E}">
        <p14:creationId xmlns:p14="http://schemas.microsoft.com/office/powerpoint/2010/main" val="315872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184CA-367A-4E98-BFE2-2E2AA16C4B3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486400"/>
          </a:xfrm>
          <a:prstGeom prst="rect">
            <a:avLst/>
          </a:prstGeom>
        </p:spPr>
      </p:pic>
      <p:pic>
        <p:nvPicPr>
          <p:cNvPr id="6" name="Picture 5">
            <a:extLst>
              <a:ext uri="{FF2B5EF4-FFF2-40B4-BE49-F238E27FC236}">
                <a16:creationId xmlns:a16="http://schemas.microsoft.com/office/drawing/2014/main" id="{6A90D3D1-485C-4BAD-BEE5-A3D118F749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486400"/>
            <a:ext cx="12192000" cy="1371600"/>
          </a:xfrm>
          <a:prstGeom prst="rect">
            <a:avLst/>
          </a:prstGeom>
        </p:spPr>
      </p:pic>
      <p:sp>
        <p:nvSpPr>
          <p:cNvPr id="8" name="TextBox 7">
            <a:extLst>
              <a:ext uri="{FF2B5EF4-FFF2-40B4-BE49-F238E27FC236}">
                <a16:creationId xmlns:a16="http://schemas.microsoft.com/office/drawing/2014/main" id="{D44AB1C2-D4A8-49D8-B0D4-C325F06604A2}"/>
              </a:ext>
            </a:extLst>
          </p:cNvPr>
          <p:cNvSpPr txBox="1"/>
          <p:nvPr/>
        </p:nvSpPr>
        <p:spPr>
          <a:xfrm>
            <a:off x="629920" y="5726921"/>
            <a:ext cx="785368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Giant squirrel….</a:t>
            </a:r>
          </a:p>
        </p:txBody>
      </p:sp>
    </p:spTree>
    <p:extLst>
      <p:ext uri="{BB962C8B-B14F-4D97-AF65-F5344CB8AC3E}">
        <p14:creationId xmlns:p14="http://schemas.microsoft.com/office/powerpoint/2010/main" val="79214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91277-A2AB-4096-A0C7-D8CA246F7B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5385916"/>
          </a:xfrm>
          <a:prstGeom prst="rect">
            <a:avLst/>
          </a:prstGeom>
        </p:spPr>
      </p:pic>
      <p:pic>
        <p:nvPicPr>
          <p:cNvPr id="5" name="Picture 4">
            <a:extLst>
              <a:ext uri="{FF2B5EF4-FFF2-40B4-BE49-F238E27FC236}">
                <a16:creationId xmlns:a16="http://schemas.microsoft.com/office/drawing/2014/main" id="{8B895CD2-21BE-4B43-8019-78713D283A2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 y="5385916"/>
            <a:ext cx="12191998" cy="1472084"/>
          </a:xfrm>
          <a:prstGeom prst="rect">
            <a:avLst/>
          </a:prstGeom>
        </p:spPr>
      </p:pic>
      <p:sp>
        <p:nvSpPr>
          <p:cNvPr id="7" name="TextBox 6">
            <a:extLst>
              <a:ext uri="{FF2B5EF4-FFF2-40B4-BE49-F238E27FC236}">
                <a16:creationId xmlns:a16="http://schemas.microsoft.com/office/drawing/2014/main" id="{6EDAD8F8-BF05-48EB-9D19-9537809368CB}"/>
              </a:ext>
            </a:extLst>
          </p:cNvPr>
          <p:cNvSpPr txBox="1"/>
          <p:nvPr/>
        </p:nvSpPr>
        <p:spPr>
          <a:xfrm>
            <a:off x="572755" y="5706459"/>
            <a:ext cx="3898761"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Hyena…</a:t>
            </a:r>
          </a:p>
        </p:txBody>
      </p:sp>
    </p:spTree>
    <p:extLst>
      <p:ext uri="{BB962C8B-B14F-4D97-AF65-F5344CB8AC3E}">
        <p14:creationId xmlns:p14="http://schemas.microsoft.com/office/powerpoint/2010/main" val="175738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FD424-2A3A-4605-90B4-18FF25B731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9589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4EDDB-9E42-4DD8-A488-9887838C76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391921"/>
          </a:xfrm>
          <a:prstGeom prst="rect">
            <a:avLst/>
          </a:prstGeom>
        </p:spPr>
      </p:pic>
    </p:spTree>
    <p:extLst>
      <p:ext uri="{BB962C8B-B14F-4D97-AF65-F5344CB8AC3E}">
        <p14:creationId xmlns:p14="http://schemas.microsoft.com/office/powerpoint/2010/main" val="1761580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01F22-41F1-45D8-B156-8B82952CCA99}"/>
              </a:ext>
            </a:extLst>
          </p:cNvPr>
          <p:cNvSpPr txBox="1"/>
          <p:nvPr/>
        </p:nvSpPr>
        <p:spPr>
          <a:xfrm>
            <a:off x="1170481" y="1819922"/>
            <a:ext cx="184731" cy="646331"/>
          </a:xfrm>
          <a:prstGeom prst="rect">
            <a:avLst/>
          </a:prstGeom>
          <a:noFill/>
        </p:spPr>
        <p:txBody>
          <a:bodyPr wrap="none" rtlCol="0">
            <a:spAutoFit/>
          </a:bodyPr>
          <a:lstStyle/>
          <a:p>
            <a:endParaRPr lang="en-US" sz="1800" dirty="0">
              <a:latin typeface="Bahnschrift Light Condensed" panose="020B0502040204020203" pitchFamily="34" charset="0"/>
            </a:endParaRPr>
          </a:p>
          <a:p>
            <a:endParaRPr lang="en-US" dirty="0"/>
          </a:p>
        </p:txBody>
      </p:sp>
      <p:sp>
        <p:nvSpPr>
          <p:cNvPr id="3" name="Rectangle 2">
            <a:extLst>
              <a:ext uri="{FF2B5EF4-FFF2-40B4-BE49-F238E27FC236}">
                <a16:creationId xmlns:a16="http://schemas.microsoft.com/office/drawing/2014/main" id="{4ADCA24A-FBBC-4CF9-9288-AAE16070E656}"/>
              </a:ext>
            </a:extLst>
          </p:cNvPr>
          <p:cNvSpPr>
            <a:spLocks noChangeArrowheads="1"/>
          </p:cNvSpPr>
          <p:nvPr/>
        </p:nvSpPr>
        <p:spPr bwMode="auto">
          <a:xfrm>
            <a:off x="1056443" y="2048454"/>
            <a:ext cx="9703294" cy="3970318"/>
          </a:xfrm>
          <a:prstGeom prst="rect">
            <a:avLst/>
          </a:prstGeom>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latin typeface="Aparajita" panose="02020603050405020304" pitchFamily="18" charset="0"/>
                <a:cs typeface="Aparajita" panose="02020603050405020304" pitchFamily="18" charset="0"/>
              </a:rPr>
              <a:t>Haryana</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is a </a:t>
            </a:r>
            <a:r>
              <a:rPr lang="en-US" altLang="en-US" sz="2800" dirty="0">
                <a:latin typeface="Aparajita" panose="02020603050405020304" pitchFamily="18" charset="0"/>
                <a:cs typeface="Aparajita" panose="02020603050405020304" pitchFamily="18" charset="0"/>
              </a:rPr>
              <a:t>state</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in India located in the northern part of the country. It was carved out of the former state of </a:t>
            </a:r>
            <a:r>
              <a:rPr lang="en-US" altLang="en-US" sz="2800" dirty="0">
                <a:latin typeface="Aparajita" panose="02020603050405020304" pitchFamily="18" charset="0"/>
                <a:cs typeface="Aparajita" panose="02020603050405020304" pitchFamily="18" charset="0"/>
              </a:rPr>
              <a:t>East Punjab </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on 1 November 1966 on a </a:t>
            </a:r>
            <a:r>
              <a:rPr lang="en-US" altLang="en-US" sz="2800" dirty="0">
                <a:latin typeface="Aparajita" panose="02020603050405020304" pitchFamily="18" charset="0"/>
                <a:cs typeface="Aparajita" panose="02020603050405020304" pitchFamily="18" charset="0"/>
              </a:rPr>
              <a:t>linguistic</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basis. It is ranked 22nd in terms of area, with less than 1.4% (44,212 km</a:t>
            </a:r>
            <a:r>
              <a:rPr kumimoji="0" lang="en-US" altLang="en-US" sz="2800" b="0" i="0" u="none" strike="noStrike" cap="none" normalizeH="0" baseline="30000" dirty="0">
                <a:ln>
                  <a:noFill/>
                </a:ln>
                <a:effectLst/>
                <a:latin typeface="Aparajita" panose="02020603050405020304" pitchFamily="18" charset="0"/>
                <a:cs typeface="Aparajita" panose="02020603050405020304" pitchFamily="18" charset="0"/>
              </a:rPr>
              <a:t>2</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or 17,070 sq mi) of India's land area. </a:t>
            </a:r>
            <a:r>
              <a:rPr lang="en-US" altLang="en-US" sz="2800" dirty="0">
                <a:latin typeface="Aparajita" panose="02020603050405020304" pitchFamily="18" charset="0"/>
                <a:cs typeface="Aparajita" panose="02020603050405020304" pitchFamily="18" charset="0"/>
              </a:rPr>
              <a:t>Chandigarh</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is the state capital, </a:t>
            </a:r>
            <a:r>
              <a:rPr lang="en-US" altLang="en-US" sz="2800" dirty="0">
                <a:latin typeface="Aparajita" panose="02020603050405020304" pitchFamily="18" charset="0"/>
                <a:cs typeface="Aparajita" panose="02020603050405020304" pitchFamily="18" charset="0"/>
              </a:rPr>
              <a:t>Faridabad</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in </a:t>
            </a:r>
            <a:r>
              <a:rPr lang="en-US" altLang="en-US" sz="2800" dirty="0">
                <a:latin typeface="Aparajita" panose="02020603050405020304" pitchFamily="18" charset="0"/>
                <a:cs typeface="Aparajita" panose="02020603050405020304" pitchFamily="18" charset="0"/>
              </a:rPr>
              <a:t>National Capital Region (NCR)</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is the most populous city of the state, and </a:t>
            </a:r>
            <a:r>
              <a:rPr lang="en-US" altLang="en-US" sz="2800" dirty="0">
                <a:latin typeface="Aparajita" panose="02020603050405020304" pitchFamily="18" charset="0"/>
                <a:cs typeface="Aparajita" panose="02020603050405020304" pitchFamily="18" charset="0"/>
              </a:rPr>
              <a:t>Gurugram</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is a leading financial hub of the NCR, with major </a:t>
            </a:r>
            <a:r>
              <a:rPr lang="en-US" altLang="en-US" sz="2800" dirty="0">
                <a:latin typeface="Aparajita" panose="02020603050405020304" pitchFamily="18" charset="0"/>
                <a:cs typeface="Aparajita" panose="02020603050405020304" pitchFamily="18" charset="0"/>
              </a:rPr>
              <a:t>Fortune 500</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companies located in it. Haryana has 6 </a:t>
            </a:r>
            <a:r>
              <a:rPr lang="en-US" altLang="en-US" sz="2800" dirty="0">
                <a:latin typeface="Aparajita" panose="02020603050405020304" pitchFamily="18" charset="0"/>
                <a:cs typeface="Aparajita" panose="02020603050405020304" pitchFamily="18" charset="0"/>
              </a:rPr>
              <a:t>administrative divisions</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22 </a:t>
            </a:r>
            <a:r>
              <a:rPr lang="en-US" altLang="en-US" sz="2800" dirty="0">
                <a:latin typeface="Aparajita" panose="02020603050405020304" pitchFamily="18" charset="0"/>
                <a:cs typeface="Aparajita" panose="02020603050405020304" pitchFamily="18" charset="0"/>
              </a:rPr>
              <a:t>districts</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72 sub-divisions, 93 </a:t>
            </a:r>
            <a:r>
              <a:rPr lang="en-US" altLang="en-US" sz="2800" dirty="0">
                <a:latin typeface="Aparajita" panose="02020603050405020304" pitchFamily="18" charset="0"/>
                <a:cs typeface="Aparajita" panose="02020603050405020304" pitchFamily="18" charset="0"/>
              </a:rPr>
              <a:t>revenue tehsils</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50 sub-tehsils, 140 </a:t>
            </a:r>
            <a:r>
              <a:rPr lang="en-US" altLang="en-US" sz="2800" dirty="0">
                <a:latin typeface="Aparajita" panose="02020603050405020304" pitchFamily="18" charset="0"/>
                <a:cs typeface="Aparajita" panose="02020603050405020304" pitchFamily="18" charset="0"/>
              </a:rPr>
              <a:t>community development blocks</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154 </a:t>
            </a:r>
            <a:r>
              <a:rPr lang="en-US" altLang="en-US" sz="2800" dirty="0">
                <a:latin typeface="Aparajita" panose="02020603050405020304" pitchFamily="18" charset="0"/>
                <a:cs typeface="Aparajita" panose="02020603050405020304" pitchFamily="18" charset="0"/>
              </a:rPr>
              <a:t>cities and towns</a:t>
            </a:r>
            <a:r>
              <a:rPr kumimoji="0" lang="en-US" altLang="en-US" sz="2800" b="0" i="0" u="none" strike="noStrike" cap="none" normalizeH="0" baseline="0" dirty="0">
                <a:ln>
                  <a:noFill/>
                </a:ln>
                <a:effectLst/>
                <a:latin typeface="Aparajita" panose="02020603050405020304" pitchFamily="18" charset="0"/>
                <a:cs typeface="Aparajita" panose="02020603050405020304" pitchFamily="18" charset="0"/>
              </a:rPr>
              <a:t>, 6,848 villages, and 6,222 </a:t>
            </a:r>
            <a:r>
              <a:rPr lang="en-US" altLang="en-US" sz="2800" dirty="0">
                <a:latin typeface="Aparajita" panose="02020603050405020304" pitchFamily="18" charset="0"/>
                <a:cs typeface="Aparajita" panose="02020603050405020304" pitchFamily="18" charset="0"/>
              </a:rPr>
              <a:t>villages panchayats.</a:t>
            </a:r>
            <a:r>
              <a:rPr kumimoji="0" lang="en-US" altLang="en-US" sz="1000" b="0" i="0" u="none" strike="noStrike" cap="none" normalizeH="0" baseline="0" dirty="0">
                <a:ln>
                  <a:noFill/>
                </a:ln>
                <a:effectLst/>
                <a:latin typeface="Aparajita" panose="02020603050405020304" pitchFamily="18" charset="0"/>
                <a:cs typeface="Aparajita" panose="02020603050405020304" pitchFamily="18" charset="0"/>
              </a:rPr>
              <a:t>.</a:t>
            </a:r>
            <a:r>
              <a:rPr kumimoji="0" lang="en-US" altLang="en-US" sz="800" b="0" i="0" u="none" strike="noStrike" cap="none" normalizeH="0" baseline="0" dirty="0">
                <a:ln>
                  <a:noFill/>
                </a:ln>
                <a:effectLst/>
                <a:latin typeface="Aparajita" panose="02020603050405020304" pitchFamily="18" charset="0"/>
                <a:cs typeface="Aparajita" panose="02020603050405020304" pitchFamily="18" charset="0"/>
              </a:rPr>
              <a:t> </a:t>
            </a:r>
            <a:endParaRPr kumimoji="0" lang="en-US" altLang="en-US" sz="1800" b="0" i="0" u="none" strike="noStrike" cap="none" normalizeH="0" baseline="0" dirty="0">
              <a:ln>
                <a:noFill/>
              </a:ln>
              <a:effectLst/>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9C8A9645-E356-4CC0-8EE3-E442D58F682F}"/>
              </a:ext>
            </a:extLst>
          </p:cNvPr>
          <p:cNvSpPr txBox="1"/>
          <p:nvPr/>
        </p:nvSpPr>
        <p:spPr>
          <a:xfrm flipH="1">
            <a:off x="-1" y="719091"/>
            <a:ext cx="12191999" cy="707886"/>
          </a:xfrm>
          <a:prstGeom prst="rect">
            <a:avLst/>
          </a:prstGeom>
          <a:noFill/>
        </p:spPr>
        <p:txBody>
          <a:bodyPr wrap="square" rtlCol="0">
            <a:spAutoFit/>
          </a:bodyPr>
          <a:lstStyle/>
          <a:p>
            <a:r>
              <a:rPr lang="en-US" sz="4000" dirty="0">
                <a:latin typeface="Algerian" panose="04020705040A02060702" pitchFamily="82" charset="0"/>
              </a:rPr>
              <a:t>Haryana – formation and physical features</a:t>
            </a:r>
          </a:p>
        </p:txBody>
      </p:sp>
    </p:spTree>
    <p:extLst>
      <p:ext uri="{BB962C8B-B14F-4D97-AF65-F5344CB8AC3E}">
        <p14:creationId xmlns:p14="http://schemas.microsoft.com/office/powerpoint/2010/main" val="26828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3BAE1-2824-42B7-9CEA-DDE86BCDEBA5}"/>
              </a:ext>
            </a:extLst>
          </p:cNvPr>
          <p:cNvSpPr txBox="1"/>
          <p:nvPr/>
        </p:nvSpPr>
        <p:spPr>
          <a:xfrm>
            <a:off x="876300" y="2404318"/>
            <a:ext cx="9763125" cy="3416320"/>
          </a:xfrm>
          <a:prstGeom prst="rect">
            <a:avLst/>
          </a:prstGeom>
          <a:noFill/>
        </p:spPr>
        <p:txBody>
          <a:bodyPr wrap="square" rtlCol="0">
            <a:spAutoFit/>
          </a:bodyPr>
          <a:lstStyle/>
          <a:p>
            <a:r>
              <a:rPr lang="en-US" b="0" i="0" dirty="0">
                <a:solidFill>
                  <a:srgbClr val="1A1A1A"/>
                </a:solidFill>
                <a:effectLst/>
                <a:latin typeface="Georgia" panose="02040502050405020303" pitchFamily="18" charset="0"/>
              </a:rPr>
              <a:t>  </a:t>
            </a:r>
            <a:r>
              <a:rPr lang="en-US" sz="3600" dirty="0">
                <a:latin typeface="Aparajita" panose="02020603050405020304" pitchFamily="18" charset="0"/>
                <a:cs typeface="Aparajita" panose="02020603050405020304" pitchFamily="18" charset="0"/>
              </a:rPr>
              <a:t>Eucalyptus</a:t>
            </a:r>
            <a:r>
              <a:rPr lang="en-US" sz="3600" b="0" i="0" dirty="0">
                <a:effectLst/>
                <a:latin typeface="Aparajita" panose="02020603050405020304" pitchFamily="18" charset="0"/>
                <a:cs typeface="Aparajita" panose="02020603050405020304" pitchFamily="18" charset="0"/>
              </a:rPr>
              <a:t> trees are planted along the highways and in wastelands.</a:t>
            </a:r>
          </a:p>
          <a:p>
            <a:r>
              <a:rPr lang="en-US" sz="3600" b="0" i="1" dirty="0" err="1">
                <a:effectLst/>
                <a:latin typeface="Aparajita" panose="02020603050405020304" pitchFamily="18" charset="0"/>
                <a:cs typeface="Aparajita" panose="02020603050405020304" pitchFamily="18" charset="0"/>
              </a:rPr>
              <a:t>Shisham</a:t>
            </a:r>
            <a:r>
              <a:rPr lang="en-US" sz="3600" b="0" i="0" dirty="0">
                <a:effectLst/>
                <a:latin typeface="Aparajita" panose="02020603050405020304" pitchFamily="18" charset="0"/>
                <a:cs typeface="Aparajita" panose="02020603050405020304" pitchFamily="18" charset="0"/>
              </a:rPr>
              <a:t> (</a:t>
            </a:r>
            <a:r>
              <a:rPr lang="en-US" sz="3600" b="0" i="1" dirty="0">
                <a:effectLst/>
                <a:latin typeface="Aparajita" panose="02020603050405020304" pitchFamily="18" charset="0"/>
                <a:cs typeface="Aparajita" panose="02020603050405020304" pitchFamily="18" charset="0"/>
              </a:rPr>
              <a:t>Dalbergia sissoo</a:t>
            </a:r>
            <a:r>
              <a:rPr lang="en-US" sz="3600" b="0" i="0" dirty="0">
                <a:effectLst/>
                <a:latin typeface="Aparajita" panose="02020603050405020304" pitchFamily="18" charset="0"/>
                <a:cs typeface="Aparajita" panose="02020603050405020304" pitchFamily="18" charset="0"/>
              </a:rPr>
              <a:t>) trees grow along the roads and canals in the northern half of the state.</a:t>
            </a:r>
          </a:p>
          <a:p>
            <a:r>
              <a:rPr lang="en-US" sz="3600" b="0" i="0" dirty="0">
                <a:effectLst/>
                <a:latin typeface="Aparajita" panose="02020603050405020304" pitchFamily="18" charset="0"/>
                <a:cs typeface="Aparajita" panose="02020603050405020304" pitchFamily="18" charset="0"/>
              </a:rPr>
              <a:t> </a:t>
            </a:r>
            <a:r>
              <a:rPr lang="en-US" sz="3600" dirty="0">
                <a:latin typeface="Aparajita" panose="02020603050405020304" pitchFamily="18" charset="0"/>
                <a:cs typeface="Aparajita" panose="02020603050405020304" pitchFamily="18" charset="0"/>
              </a:rPr>
              <a:t>S</a:t>
            </a:r>
            <a:r>
              <a:rPr lang="en-US" sz="3600" b="0" i="0" dirty="0">
                <a:effectLst/>
                <a:latin typeface="Aparajita" panose="02020603050405020304" pitchFamily="18" charset="0"/>
                <a:cs typeface="Aparajita" panose="02020603050405020304" pitchFamily="18" charset="0"/>
              </a:rPr>
              <a:t>mall, Spiny </a:t>
            </a:r>
            <a:r>
              <a:rPr lang="en-US" sz="3600" b="0" i="1" dirty="0" err="1">
                <a:effectLst/>
                <a:latin typeface="Aparajita" panose="02020603050405020304" pitchFamily="18" charset="0"/>
                <a:cs typeface="Aparajita" panose="02020603050405020304" pitchFamily="18" charset="0"/>
              </a:rPr>
              <a:t>kikar</a:t>
            </a:r>
            <a:r>
              <a:rPr lang="en-US" sz="3600" b="0" i="0" dirty="0">
                <a:effectLst/>
                <a:latin typeface="Aparajita" panose="02020603050405020304" pitchFamily="18" charset="0"/>
                <a:cs typeface="Aparajita" panose="02020603050405020304" pitchFamily="18" charset="0"/>
              </a:rPr>
              <a:t> (</a:t>
            </a:r>
            <a:r>
              <a:rPr lang="en-US" sz="3600" b="0" i="1" dirty="0">
                <a:effectLst/>
                <a:latin typeface="Aparajita" panose="02020603050405020304" pitchFamily="18" charset="0"/>
                <a:cs typeface="Aparajita" panose="02020603050405020304" pitchFamily="18" charset="0"/>
              </a:rPr>
              <a:t>Acacia arabica</a:t>
            </a:r>
            <a:r>
              <a:rPr lang="en-US" sz="3600" b="0" i="0" dirty="0">
                <a:effectLst/>
                <a:latin typeface="Aparajita" panose="02020603050405020304" pitchFamily="18" charset="0"/>
                <a:cs typeface="Aparajita" panose="02020603050405020304" pitchFamily="18" charset="0"/>
              </a:rPr>
              <a:t>) trees and scrub are found in southern and southwestern Haryana.</a:t>
            </a:r>
            <a:endParaRPr lang="en-US" sz="3600"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5F7ED532-82FD-41AA-BF24-AEAEF1D531A2}"/>
              </a:ext>
            </a:extLst>
          </p:cNvPr>
          <p:cNvSpPr txBox="1"/>
          <p:nvPr/>
        </p:nvSpPr>
        <p:spPr>
          <a:xfrm flipH="1">
            <a:off x="142874" y="695325"/>
            <a:ext cx="11744326" cy="830997"/>
          </a:xfrm>
          <a:prstGeom prst="rect">
            <a:avLst/>
          </a:prstGeom>
          <a:noFill/>
        </p:spPr>
        <p:txBody>
          <a:bodyPr wrap="square" rtlCol="0">
            <a:spAutoFit/>
          </a:bodyPr>
          <a:lstStyle/>
          <a:p>
            <a:r>
              <a:rPr lang="en-US" sz="4800" dirty="0">
                <a:latin typeface="Algerian" panose="04020705040A02060702" pitchFamily="82" charset="0"/>
              </a:rPr>
              <a:t>Natural vegetation of Haryana </a:t>
            </a:r>
          </a:p>
        </p:txBody>
      </p:sp>
    </p:spTree>
    <p:extLst>
      <p:ext uri="{BB962C8B-B14F-4D97-AF65-F5344CB8AC3E}">
        <p14:creationId xmlns:p14="http://schemas.microsoft.com/office/powerpoint/2010/main" val="124690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044A8-AC01-49F4-947C-46B673BC201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086350"/>
          </a:xfrm>
          <a:prstGeom prst="rect">
            <a:avLst/>
          </a:prstGeom>
        </p:spPr>
      </p:pic>
      <p:sp>
        <p:nvSpPr>
          <p:cNvPr id="4" name="TextBox 3">
            <a:extLst>
              <a:ext uri="{FF2B5EF4-FFF2-40B4-BE49-F238E27FC236}">
                <a16:creationId xmlns:a16="http://schemas.microsoft.com/office/drawing/2014/main" id="{24734AB3-C062-48EB-AFD6-27628B17DF99}"/>
              </a:ext>
            </a:extLst>
          </p:cNvPr>
          <p:cNvSpPr txBox="1"/>
          <p:nvPr/>
        </p:nvSpPr>
        <p:spPr>
          <a:xfrm>
            <a:off x="3524250" y="6858000"/>
            <a:ext cx="5143500" cy="230832"/>
          </a:xfrm>
          <a:prstGeom prst="rect">
            <a:avLst/>
          </a:prstGeom>
          <a:noFill/>
        </p:spPr>
        <p:txBody>
          <a:bodyPr wrap="square" rtlCol="0">
            <a:spAutoFit/>
          </a:bodyPr>
          <a:lstStyle/>
          <a:p>
            <a:endParaRPr lang="en-US" sz="900" dirty="0"/>
          </a:p>
        </p:txBody>
      </p:sp>
      <p:pic>
        <p:nvPicPr>
          <p:cNvPr id="6" name="Picture 5">
            <a:extLst>
              <a:ext uri="{FF2B5EF4-FFF2-40B4-BE49-F238E27FC236}">
                <a16:creationId xmlns:a16="http://schemas.microsoft.com/office/drawing/2014/main" id="{BC20E324-BC76-4DD6-B9F8-C96BCF57878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086350"/>
            <a:ext cx="12192000" cy="1771650"/>
          </a:xfrm>
          <a:prstGeom prst="rect">
            <a:avLst/>
          </a:prstGeom>
        </p:spPr>
      </p:pic>
      <p:sp>
        <p:nvSpPr>
          <p:cNvPr id="7" name="TextBox 6">
            <a:extLst>
              <a:ext uri="{FF2B5EF4-FFF2-40B4-BE49-F238E27FC236}">
                <a16:creationId xmlns:a16="http://schemas.microsoft.com/office/drawing/2014/main" id="{8AD998CC-C53E-4D13-9EEB-3A244005F740}"/>
              </a:ext>
            </a:extLst>
          </p:cNvPr>
          <p:cNvSpPr txBox="1"/>
          <p:nvPr/>
        </p:nvSpPr>
        <p:spPr>
          <a:xfrm>
            <a:off x="381000" y="6858000"/>
            <a:ext cx="11430000" cy="230832"/>
          </a:xfrm>
          <a:prstGeom prst="rect">
            <a:avLst/>
          </a:prstGeom>
          <a:noFill/>
        </p:spPr>
        <p:txBody>
          <a:bodyPr wrap="square" rtlCol="0">
            <a:spAutoFit/>
          </a:bodyPr>
          <a:lstStyle/>
          <a:p>
            <a:endParaRPr lang="en-US" sz="900" dirty="0"/>
          </a:p>
        </p:txBody>
      </p:sp>
      <p:sp>
        <p:nvSpPr>
          <p:cNvPr id="8" name="TextBox 7">
            <a:extLst>
              <a:ext uri="{FF2B5EF4-FFF2-40B4-BE49-F238E27FC236}">
                <a16:creationId xmlns:a16="http://schemas.microsoft.com/office/drawing/2014/main" id="{D483E059-B152-4904-B138-20EA0A534B1B}"/>
              </a:ext>
            </a:extLst>
          </p:cNvPr>
          <p:cNvSpPr txBox="1"/>
          <p:nvPr/>
        </p:nvSpPr>
        <p:spPr>
          <a:xfrm>
            <a:off x="1228725" y="5581650"/>
            <a:ext cx="184731" cy="830997"/>
          </a:xfrm>
          <a:prstGeom prst="rect">
            <a:avLst/>
          </a:prstGeom>
          <a:noFill/>
        </p:spPr>
        <p:txBody>
          <a:bodyPr wrap="none" rtlCol="0">
            <a:spAutoFit/>
          </a:bodyPr>
          <a:lstStyle/>
          <a:p>
            <a:endParaRPr lang="en-US" sz="4800" dirty="0">
              <a:latin typeface="Forte" panose="03060902040502070203" pitchFamily="66" charset="0"/>
            </a:endParaRPr>
          </a:p>
        </p:txBody>
      </p:sp>
      <p:sp>
        <p:nvSpPr>
          <p:cNvPr id="9" name="TextBox 8">
            <a:extLst>
              <a:ext uri="{FF2B5EF4-FFF2-40B4-BE49-F238E27FC236}">
                <a16:creationId xmlns:a16="http://schemas.microsoft.com/office/drawing/2014/main" id="{F3E7EFD7-3276-4CF6-8F66-D9F6F80E34B7}"/>
              </a:ext>
            </a:extLst>
          </p:cNvPr>
          <p:cNvSpPr txBox="1"/>
          <p:nvPr/>
        </p:nvSpPr>
        <p:spPr>
          <a:xfrm flipH="1">
            <a:off x="979168" y="5791200"/>
            <a:ext cx="6564631"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EUCALYPTUS TREE…</a:t>
            </a:r>
          </a:p>
        </p:txBody>
      </p:sp>
    </p:spTree>
    <p:extLst>
      <p:ext uri="{BB962C8B-B14F-4D97-AF65-F5344CB8AC3E}">
        <p14:creationId xmlns:p14="http://schemas.microsoft.com/office/powerpoint/2010/main" val="374673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D2FC6-F315-4439-BAF9-56DCE1511A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1999" cy="5162550"/>
          </a:xfrm>
          <a:prstGeom prst="rect">
            <a:avLst/>
          </a:prstGeom>
        </p:spPr>
      </p:pic>
      <p:pic>
        <p:nvPicPr>
          <p:cNvPr id="6" name="Picture 5">
            <a:extLst>
              <a:ext uri="{FF2B5EF4-FFF2-40B4-BE49-F238E27FC236}">
                <a16:creationId xmlns:a16="http://schemas.microsoft.com/office/drawing/2014/main" id="{8A0A16D6-9E47-4EE7-838B-2B8A072B389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162550"/>
            <a:ext cx="12192000" cy="1695450"/>
          </a:xfrm>
          <a:prstGeom prst="rect">
            <a:avLst/>
          </a:prstGeom>
        </p:spPr>
      </p:pic>
      <p:sp>
        <p:nvSpPr>
          <p:cNvPr id="9" name="TextBox 8">
            <a:extLst>
              <a:ext uri="{FF2B5EF4-FFF2-40B4-BE49-F238E27FC236}">
                <a16:creationId xmlns:a16="http://schemas.microsoft.com/office/drawing/2014/main" id="{EB4F8FFA-6EF9-40CE-9AA9-AC890DEC837D}"/>
              </a:ext>
            </a:extLst>
          </p:cNvPr>
          <p:cNvSpPr txBox="1"/>
          <p:nvPr/>
        </p:nvSpPr>
        <p:spPr>
          <a:xfrm>
            <a:off x="361951" y="5514975"/>
            <a:ext cx="9782174" cy="830997"/>
          </a:xfrm>
          <a:prstGeom prst="rect">
            <a:avLst/>
          </a:prstGeom>
          <a:noFill/>
        </p:spPr>
        <p:txBody>
          <a:bodyPr wrap="square" rtlCol="0">
            <a:spAutoFit/>
          </a:bodyPr>
          <a:lstStyle/>
          <a:p>
            <a:r>
              <a:rPr lang="en-US" sz="4800" dirty="0" err="1">
                <a:solidFill>
                  <a:schemeClr val="bg1"/>
                </a:solidFill>
                <a:latin typeface="Algerian" panose="04020705040A02060702" pitchFamily="82" charset="0"/>
              </a:rPr>
              <a:t>Shisham</a:t>
            </a:r>
            <a:r>
              <a:rPr lang="en-US" sz="4800" dirty="0">
                <a:solidFill>
                  <a:schemeClr val="bg1"/>
                </a:solidFill>
                <a:latin typeface="Algerian" panose="04020705040A02060702" pitchFamily="82" charset="0"/>
              </a:rPr>
              <a:t> (Dalbergia </a:t>
            </a:r>
            <a:r>
              <a:rPr lang="en-US" sz="4800" dirty="0" err="1">
                <a:solidFill>
                  <a:schemeClr val="bg1"/>
                </a:solidFill>
                <a:latin typeface="Algerian" panose="04020705040A02060702" pitchFamily="82" charset="0"/>
              </a:rPr>
              <a:t>sissoO</a:t>
            </a:r>
            <a:r>
              <a:rPr lang="en-US" sz="4800" dirty="0">
                <a:solidFill>
                  <a:schemeClr val="bg1"/>
                </a:solidFill>
                <a:latin typeface="Algerian" panose="04020705040A02060702" pitchFamily="82" charset="0"/>
              </a:rPr>
              <a:t>)…</a:t>
            </a:r>
          </a:p>
        </p:txBody>
      </p:sp>
    </p:spTree>
    <p:extLst>
      <p:ext uri="{BB962C8B-B14F-4D97-AF65-F5344CB8AC3E}">
        <p14:creationId xmlns:p14="http://schemas.microsoft.com/office/powerpoint/2010/main" val="118498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676F24-AC86-425F-91BB-3E6DE98ECF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334000"/>
          </a:xfrm>
          <a:prstGeom prst="rect">
            <a:avLst/>
          </a:prstGeom>
        </p:spPr>
      </p:pic>
      <p:pic>
        <p:nvPicPr>
          <p:cNvPr id="6" name="Picture 5">
            <a:extLst>
              <a:ext uri="{FF2B5EF4-FFF2-40B4-BE49-F238E27FC236}">
                <a16:creationId xmlns:a16="http://schemas.microsoft.com/office/drawing/2014/main" id="{20192DB4-ACD3-42C3-AFE5-37ED40A986B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334000"/>
            <a:ext cx="12192000" cy="1524000"/>
          </a:xfrm>
          <a:prstGeom prst="rect">
            <a:avLst/>
          </a:prstGeom>
        </p:spPr>
      </p:pic>
      <p:sp>
        <p:nvSpPr>
          <p:cNvPr id="8" name="TextBox 7">
            <a:extLst>
              <a:ext uri="{FF2B5EF4-FFF2-40B4-BE49-F238E27FC236}">
                <a16:creationId xmlns:a16="http://schemas.microsoft.com/office/drawing/2014/main" id="{EC576241-93EF-4319-97DF-7E1AAA3C0649}"/>
              </a:ext>
            </a:extLst>
          </p:cNvPr>
          <p:cNvSpPr txBox="1"/>
          <p:nvPr/>
        </p:nvSpPr>
        <p:spPr>
          <a:xfrm>
            <a:off x="381000" y="5593497"/>
            <a:ext cx="9782175" cy="830997"/>
          </a:xfrm>
          <a:prstGeom prst="rect">
            <a:avLst/>
          </a:prstGeom>
          <a:noFill/>
        </p:spPr>
        <p:txBody>
          <a:bodyPr wrap="square" rtlCol="0">
            <a:spAutoFit/>
          </a:bodyPr>
          <a:lstStyle/>
          <a:p>
            <a:r>
              <a:rPr lang="en-US" sz="4800" dirty="0" err="1">
                <a:solidFill>
                  <a:schemeClr val="bg1"/>
                </a:solidFill>
                <a:latin typeface="Algerian" panose="04020705040A02060702" pitchFamily="82" charset="0"/>
              </a:rPr>
              <a:t>Kikar</a:t>
            </a:r>
            <a:r>
              <a:rPr lang="en-US" sz="4800" dirty="0">
                <a:solidFill>
                  <a:schemeClr val="bg1"/>
                </a:solidFill>
                <a:latin typeface="Algerian" panose="04020705040A02060702" pitchFamily="82" charset="0"/>
              </a:rPr>
              <a:t> (acacia arabica)…</a:t>
            </a:r>
          </a:p>
        </p:txBody>
      </p:sp>
    </p:spTree>
    <p:extLst>
      <p:ext uri="{BB962C8B-B14F-4D97-AF65-F5344CB8AC3E}">
        <p14:creationId xmlns:p14="http://schemas.microsoft.com/office/powerpoint/2010/main" val="154618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5BC449-617F-4C23-B53B-8A09F25F1677}"/>
              </a:ext>
            </a:extLst>
          </p:cNvPr>
          <p:cNvSpPr txBox="1"/>
          <p:nvPr/>
        </p:nvSpPr>
        <p:spPr>
          <a:xfrm>
            <a:off x="1432560" y="2621280"/>
            <a:ext cx="8798560" cy="3416320"/>
          </a:xfrm>
          <a:prstGeom prst="rect">
            <a:avLst/>
          </a:prstGeom>
          <a:noFill/>
        </p:spPr>
        <p:txBody>
          <a:bodyPr wrap="square" rtlCol="0">
            <a:spAutoFit/>
          </a:bodyPr>
          <a:lstStyle/>
          <a:p>
            <a:r>
              <a:rPr lang="en-US" sz="2400" b="0" i="0" dirty="0">
                <a:solidFill>
                  <a:srgbClr val="1A1A1A"/>
                </a:solidFill>
                <a:effectLst/>
                <a:latin typeface="Aparajita" panose="02020603050405020304" pitchFamily="18" charset="0"/>
                <a:cs typeface="Aparajita" panose="02020603050405020304" pitchFamily="18" charset="0"/>
              </a:rPr>
              <a:t>Haryana is home to a variety of mammals. Larger species, including leopards, jackals, wild boars, and several types of deer, among others, are generally limited to the hilly regions of the northeast and the far south. Small mammals, such as bats, squirrels, mice, rats, and gerbils, are common in the plains. Ducks and teals of various sorts are found near the rivers. Pigeons and doves are common in the agricultural areas, as are small, </a:t>
            </a:r>
            <a:r>
              <a:rPr lang="en-US" sz="2400" b="0" i="0" dirty="0" err="1">
                <a:solidFill>
                  <a:srgbClr val="1A1A1A"/>
                </a:solidFill>
                <a:effectLst/>
                <a:latin typeface="Aparajita" panose="02020603050405020304" pitchFamily="18" charset="0"/>
                <a:cs typeface="Aparajita" panose="02020603050405020304" pitchFamily="18" charset="0"/>
              </a:rPr>
              <a:t>colourful</a:t>
            </a:r>
            <a:r>
              <a:rPr lang="en-US" sz="2400" b="0" i="0" dirty="0">
                <a:solidFill>
                  <a:srgbClr val="1A1A1A"/>
                </a:solidFill>
                <a:effectLst/>
                <a:latin typeface="Aparajita" panose="02020603050405020304" pitchFamily="18" charset="0"/>
                <a:cs typeface="Aparajita" panose="02020603050405020304" pitchFamily="18" charset="0"/>
              </a:rPr>
              <a:t> birds such as parakeets, buntings, sunbirds, bulbuls, and kingfishers. Several species of snakes are found in the state; among these are pythons, boas, and rat snakes, as well as poisonous kraits and vipers. Other reptiles, including various lizards, frogs, and tortoises, also inhabit Haryana.</a:t>
            </a:r>
            <a:endParaRPr lang="en-US" sz="2400" dirty="0">
              <a:latin typeface="Aparajita" panose="02020603050405020304" pitchFamily="18" charset="0"/>
              <a:cs typeface="Aparajita" panose="02020603050405020304" pitchFamily="18" charset="0"/>
            </a:endParaRPr>
          </a:p>
        </p:txBody>
      </p:sp>
      <p:sp>
        <p:nvSpPr>
          <p:cNvPr id="3" name="TextBox 2">
            <a:extLst>
              <a:ext uri="{FF2B5EF4-FFF2-40B4-BE49-F238E27FC236}">
                <a16:creationId xmlns:a16="http://schemas.microsoft.com/office/drawing/2014/main" id="{E5B24826-D1C8-4524-9D76-8F81EFF7B1A9}"/>
              </a:ext>
            </a:extLst>
          </p:cNvPr>
          <p:cNvSpPr txBox="1"/>
          <p:nvPr/>
        </p:nvSpPr>
        <p:spPr>
          <a:xfrm>
            <a:off x="680720" y="904240"/>
            <a:ext cx="8798560" cy="830997"/>
          </a:xfrm>
          <a:prstGeom prst="rect">
            <a:avLst/>
          </a:prstGeom>
          <a:noFill/>
        </p:spPr>
        <p:txBody>
          <a:bodyPr wrap="square" rtlCol="0">
            <a:spAutoFit/>
          </a:bodyPr>
          <a:lstStyle/>
          <a:p>
            <a:r>
              <a:rPr lang="en-US" sz="4800" dirty="0">
                <a:latin typeface="Algerian" panose="04020705040A02060702" pitchFamily="82" charset="0"/>
              </a:rPr>
              <a:t>Wildlife of Haryana…</a:t>
            </a:r>
          </a:p>
        </p:txBody>
      </p:sp>
    </p:spTree>
    <p:extLst>
      <p:ext uri="{BB962C8B-B14F-4D97-AF65-F5344CB8AC3E}">
        <p14:creationId xmlns:p14="http://schemas.microsoft.com/office/powerpoint/2010/main" val="37457169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{D49EB0E1-E0F2-4B81-9B20-5F2D4494C08C}tf56160789_win32</Template>
  <TotalTime>198</TotalTime>
  <Words>770</Words>
  <Application>Microsoft Office PowerPoint</Application>
  <PresentationFormat>Widescreen</PresentationFormat>
  <Paragraphs>33</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Algerian</vt:lpstr>
      <vt:lpstr>Aparajita</vt:lpstr>
      <vt:lpstr>Arial</vt:lpstr>
      <vt:lpstr>Bahnschrift Light Condensed</vt:lpstr>
      <vt:lpstr>Bernard MT Condensed</vt:lpstr>
      <vt:lpstr>Bookman Old Style</vt:lpstr>
      <vt:lpstr>Calibri</vt:lpstr>
      <vt:lpstr>Forte</vt:lpstr>
      <vt:lpstr>Franklin Gothic Book</vt:lpstr>
      <vt:lpstr>Georgia</vt:lpstr>
      <vt:lpstr>1_RetrospectVTI</vt:lpstr>
      <vt:lpstr>PowerPoint Presentation</vt:lpstr>
      <vt:lpstr>Your best quote that reflects your approach… “It’s one small step for man, one giant leap for mankind.”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integrated activity</dc:title>
  <dc:creator>Tanisha</dc:creator>
  <cp:lastModifiedBy>Tanisha</cp:lastModifiedBy>
  <cp:revision>20</cp:revision>
  <dcterms:created xsi:type="dcterms:W3CDTF">2021-07-10T05:59:25Z</dcterms:created>
  <dcterms:modified xsi:type="dcterms:W3CDTF">2021-07-10T10:03:03Z</dcterms:modified>
</cp:coreProperties>
</file>